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A5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8-26T15:48:30.468" idx="1">
    <p:pos x="5519" y="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D691E5D-7D95-47CA-9CCD-CD8D546E47CB}" type="datetimeFigureOut">
              <a:rPr lang="ru-RU" smtClean="0"/>
              <a:pPr/>
              <a:t>28.08.2012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4A193B-8F01-4412-A7EF-BFAB5B111891}" type="slidenum">
              <a:rPr lang="ru-RU" smtClean="0"/>
              <a:pPr/>
              <a:t>‹#›</a:t>
            </a:fld>
            <a:endParaRPr lang="ru-RU"/>
          </a:p>
        </p:txBody>
      </p:sp>
    </p:spTree>
  </p:cSld>
  <p:clrMapOvr>
    <a:masterClrMapping/>
  </p:clrMapOvr>
  <p:transition spd="med" advClick="0" advTm="5000">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691E5D-7D95-47CA-9CCD-CD8D546E47CB}" type="datetimeFigureOut">
              <a:rPr lang="ru-RU" smtClean="0"/>
              <a:pPr/>
              <a:t>28.08.2012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4A193B-8F01-4412-A7EF-BFAB5B111891}" type="slidenum">
              <a:rPr lang="ru-RU" smtClean="0"/>
              <a:pPr/>
              <a:t>‹#›</a:t>
            </a:fld>
            <a:endParaRPr lang="ru-RU"/>
          </a:p>
        </p:txBody>
      </p:sp>
    </p:spTree>
  </p:cSld>
  <p:clrMapOvr>
    <a:masterClrMapping/>
  </p:clrMapOvr>
  <p:transition spd="med" advClick="0" advTm="5000">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691E5D-7D95-47CA-9CCD-CD8D546E47CB}" type="datetimeFigureOut">
              <a:rPr lang="ru-RU" smtClean="0"/>
              <a:pPr/>
              <a:t>28.08.2012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4A193B-8F01-4412-A7EF-BFAB5B111891}" type="slidenum">
              <a:rPr lang="ru-RU" smtClean="0"/>
              <a:pPr/>
              <a:t>‹#›</a:t>
            </a:fld>
            <a:endParaRPr lang="ru-RU"/>
          </a:p>
        </p:txBody>
      </p:sp>
    </p:spTree>
  </p:cSld>
  <p:clrMapOvr>
    <a:masterClrMapping/>
  </p:clrMapOvr>
  <p:transition spd="med" advClick="0" advTm="5000">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D691E5D-7D95-47CA-9CCD-CD8D546E47CB}" type="datetimeFigureOut">
              <a:rPr lang="ru-RU" smtClean="0"/>
              <a:pPr/>
              <a:t>28.08.2012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4A193B-8F01-4412-A7EF-BFAB5B111891}" type="slidenum">
              <a:rPr lang="ru-RU" smtClean="0"/>
              <a:pPr/>
              <a:t>‹#›</a:t>
            </a:fld>
            <a:endParaRPr lang="ru-RU"/>
          </a:p>
        </p:txBody>
      </p:sp>
    </p:spTree>
  </p:cSld>
  <p:clrMapOvr>
    <a:masterClrMapping/>
  </p:clrMapOvr>
  <p:transition spd="med" advClick="0" advTm="5000">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D691E5D-7D95-47CA-9CCD-CD8D546E47CB}" type="datetimeFigureOut">
              <a:rPr lang="ru-RU" smtClean="0"/>
              <a:pPr/>
              <a:t>28.08.2012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4A193B-8F01-4412-A7EF-BFAB5B111891}" type="slidenum">
              <a:rPr lang="ru-RU" smtClean="0"/>
              <a:pPr/>
              <a:t>‹#›</a:t>
            </a:fld>
            <a:endParaRPr lang="ru-RU"/>
          </a:p>
        </p:txBody>
      </p:sp>
    </p:spTree>
  </p:cSld>
  <p:clrMapOvr>
    <a:masterClrMapping/>
  </p:clrMapOvr>
  <p:transition spd="med" advClick="0" advTm="5000">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D691E5D-7D95-47CA-9CCD-CD8D546E47CB}" type="datetimeFigureOut">
              <a:rPr lang="ru-RU" smtClean="0"/>
              <a:pPr/>
              <a:t>28.08.2012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4A193B-8F01-4412-A7EF-BFAB5B111891}" type="slidenum">
              <a:rPr lang="ru-RU" smtClean="0"/>
              <a:pPr/>
              <a:t>‹#›</a:t>
            </a:fld>
            <a:endParaRPr lang="ru-RU"/>
          </a:p>
        </p:txBody>
      </p:sp>
    </p:spTree>
  </p:cSld>
  <p:clrMapOvr>
    <a:masterClrMapping/>
  </p:clrMapOvr>
  <p:transition spd="med" advClick="0" advTm="5000">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D691E5D-7D95-47CA-9CCD-CD8D546E47CB}" type="datetimeFigureOut">
              <a:rPr lang="ru-RU" smtClean="0"/>
              <a:pPr/>
              <a:t>28.08.2012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34A193B-8F01-4412-A7EF-BFAB5B111891}" type="slidenum">
              <a:rPr lang="ru-RU" smtClean="0"/>
              <a:pPr/>
              <a:t>‹#›</a:t>
            </a:fld>
            <a:endParaRPr lang="ru-RU"/>
          </a:p>
        </p:txBody>
      </p:sp>
    </p:spTree>
  </p:cSld>
  <p:clrMapOvr>
    <a:masterClrMapping/>
  </p:clrMapOvr>
  <p:transition spd="med" advClick="0" advTm="5000">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D691E5D-7D95-47CA-9CCD-CD8D546E47CB}" type="datetimeFigureOut">
              <a:rPr lang="ru-RU" smtClean="0"/>
              <a:pPr/>
              <a:t>28.08.2012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34A193B-8F01-4412-A7EF-BFAB5B111891}" type="slidenum">
              <a:rPr lang="ru-RU" smtClean="0"/>
              <a:pPr/>
              <a:t>‹#›</a:t>
            </a:fld>
            <a:endParaRPr lang="ru-RU"/>
          </a:p>
        </p:txBody>
      </p:sp>
    </p:spTree>
  </p:cSld>
  <p:clrMapOvr>
    <a:masterClrMapping/>
  </p:clrMapOvr>
  <p:transition spd="med" advClick="0" advTm="5000">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D691E5D-7D95-47CA-9CCD-CD8D546E47CB}" type="datetimeFigureOut">
              <a:rPr lang="ru-RU" smtClean="0"/>
              <a:pPr/>
              <a:t>28.08.2012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34A193B-8F01-4412-A7EF-BFAB5B111891}" type="slidenum">
              <a:rPr lang="ru-RU" smtClean="0"/>
              <a:pPr/>
              <a:t>‹#›</a:t>
            </a:fld>
            <a:endParaRPr lang="ru-RU"/>
          </a:p>
        </p:txBody>
      </p:sp>
    </p:spTree>
  </p:cSld>
  <p:clrMapOvr>
    <a:masterClrMapping/>
  </p:clrMapOvr>
  <p:transition spd="med" advClick="0" advTm="5000">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D691E5D-7D95-47CA-9CCD-CD8D546E47CB}" type="datetimeFigureOut">
              <a:rPr lang="ru-RU" smtClean="0"/>
              <a:pPr/>
              <a:t>28.08.2012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4A193B-8F01-4412-A7EF-BFAB5B111891}" type="slidenum">
              <a:rPr lang="ru-RU" smtClean="0"/>
              <a:pPr/>
              <a:t>‹#›</a:t>
            </a:fld>
            <a:endParaRPr lang="ru-RU"/>
          </a:p>
        </p:txBody>
      </p:sp>
    </p:spTree>
  </p:cSld>
  <p:clrMapOvr>
    <a:masterClrMapping/>
  </p:clrMapOvr>
  <p:transition spd="med" advClick="0" advTm="5000">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D691E5D-7D95-47CA-9CCD-CD8D546E47CB}" type="datetimeFigureOut">
              <a:rPr lang="ru-RU" smtClean="0"/>
              <a:pPr/>
              <a:t>28.08.2012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4A193B-8F01-4412-A7EF-BFAB5B111891}" type="slidenum">
              <a:rPr lang="ru-RU" smtClean="0"/>
              <a:pPr/>
              <a:t>‹#›</a:t>
            </a:fld>
            <a:endParaRPr lang="ru-RU"/>
          </a:p>
        </p:txBody>
      </p:sp>
    </p:spTree>
  </p:cSld>
  <p:clrMapOvr>
    <a:masterClrMapping/>
  </p:clrMapOvr>
  <p:transition spd="med" advClick="0" advTm="5000">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3000" r="-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91E5D-7D95-47CA-9CCD-CD8D546E47CB}" type="datetimeFigureOut">
              <a:rPr lang="ru-RU" smtClean="0"/>
              <a:pPr/>
              <a:t>28.08.2012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A193B-8F01-4412-A7EF-BFAB5B111891}"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5000">
    <p:diamon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60648"/>
            <a:ext cx="7416824" cy="4032447"/>
          </a:xfrm>
        </p:spPr>
        <p:txBody>
          <a:bodyPr>
            <a:normAutofit/>
          </a:bodyPr>
          <a:lstStyle/>
          <a:p>
            <a:pPr algn="ctr"/>
            <a:r>
              <a:rPr lang="ru-RU" sz="6600" dirty="0" smtClean="0">
                <a:solidFill>
                  <a:srgbClr val="800000"/>
                </a:solidFill>
                <a:latin typeface="Ariston" pitchFamily="66" charset="0"/>
              </a:rPr>
              <a:t>КАПСУЛА ВРЕМЕНИ</a:t>
            </a:r>
            <a:endParaRPr lang="ru-RU" sz="6600" dirty="0">
              <a:solidFill>
                <a:srgbClr val="800000"/>
              </a:solidFill>
              <a:latin typeface="Ariston"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1979712" y="3501008"/>
            <a:ext cx="5256584" cy="2952328"/>
          </a:xfrm>
          <a:prstGeom prst="rect">
            <a:avLst/>
          </a:prstGeom>
          <a:noFill/>
          <a:ln w="9525">
            <a:noFill/>
            <a:miter lim="800000"/>
            <a:headEnd/>
            <a:tailEnd/>
          </a:ln>
        </p:spPr>
      </p:pic>
      <p:sp>
        <p:nvSpPr>
          <p:cNvPr id="12" name="4-конечная звезда 11"/>
          <p:cNvSpPr/>
          <p:nvPr/>
        </p:nvSpPr>
        <p:spPr>
          <a:xfrm>
            <a:off x="539552" y="836712"/>
            <a:ext cx="288032" cy="21602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4-конечная звезда 12"/>
          <p:cNvSpPr/>
          <p:nvPr/>
        </p:nvSpPr>
        <p:spPr>
          <a:xfrm>
            <a:off x="1691680" y="4941168"/>
            <a:ext cx="144016" cy="14401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4-конечная звезда 13"/>
          <p:cNvSpPr/>
          <p:nvPr/>
        </p:nvSpPr>
        <p:spPr>
          <a:xfrm>
            <a:off x="251520" y="6237312"/>
            <a:ext cx="144016" cy="14401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4-конечная звезда 14"/>
          <p:cNvSpPr/>
          <p:nvPr/>
        </p:nvSpPr>
        <p:spPr>
          <a:xfrm>
            <a:off x="7236296" y="5949280"/>
            <a:ext cx="216024" cy="14401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4-конечная звезда 15"/>
          <p:cNvSpPr/>
          <p:nvPr/>
        </p:nvSpPr>
        <p:spPr>
          <a:xfrm>
            <a:off x="4211960" y="2636912"/>
            <a:ext cx="144016" cy="14401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4-конечная звезда 18"/>
          <p:cNvSpPr/>
          <p:nvPr/>
        </p:nvSpPr>
        <p:spPr>
          <a:xfrm>
            <a:off x="3059832" y="5517232"/>
            <a:ext cx="216024" cy="21602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4-конечная звезда 20"/>
          <p:cNvSpPr/>
          <p:nvPr/>
        </p:nvSpPr>
        <p:spPr>
          <a:xfrm>
            <a:off x="8388424" y="1844824"/>
            <a:ext cx="288032" cy="28803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4-конечная звезда 21"/>
          <p:cNvSpPr/>
          <p:nvPr/>
        </p:nvSpPr>
        <p:spPr>
          <a:xfrm>
            <a:off x="7092280" y="3717032"/>
            <a:ext cx="216024" cy="21602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863588" y="3140968"/>
            <a:ext cx="1944216" cy="646331"/>
          </a:xfrm>
          <a:prstGeom prst="rect">
            <a:avLst/>
          </a:prstGeom>
          <a:noFill/>
        </p:spPr>
        <p:txBody>
          <a:bodyPr wrap="square" rtlCol="0">
            <a:spAutoFit/>
          </a:bodyPr>
          <a:lstStyle/>
          <a:p>
            <a:r>
              <a:rPr lang="ru-RU" dirty="0" smtClean="0">
                <a:solidFill>
                  <a:srgbClr val="FFFF00"/>
                </a:solidFill>
              </a:rPr>
              <a:t>Игровой номер</a:t>
            </a:r>
            <a:r>
              <a:rPr lang="en-US" dirty="0" smtClean="0"/>
              <a:t> </a:t>
            </a:r>
            <a:r>
              <a:rPr lang="en-US" dirty="0" smtClean="0">
                <a:solidFill>
                  <a:srgbClr val="00B050"/>
                </a:solidFill>
              </a:rPr>
              <a:t>ros22</a:t>
            </a:r>
            <a:r>
              <a:rPr lang="ru-RU" dirty="0" smtClean="0">
                <a:solidFill>
                  <a:srgbClr val="00B050"/>
                </a:solidFill>
              </a:rPr>
              <a:t> </a:t>
            </a:r>
            <a:endParaRPr lang="ru-RU" dirty="0">
              <a:solidFill>
                <a:srgbClr val="00B050"/>
              </a:solidFill>
            </a:endParaRPr>
          </a:p>
        </p:txBody>
      </p:sp>
    </p:spTree>
  </p:cSld>
  <p:clrMapOvr>
    <a:masterClrMapping/>
  </p:clrMapOvr>
  <p:transition spd="med" advClick="0" advTm="5000">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1156990"/>
          </a:xfrm>
        </p:spPr>
        <p:txBody>
          <a:bodyPr>
            <a:noAutofit/>
          </a:bodyPr>
          <a:lstStyle/>
          <a:p>
            <a:r>
              <a:rPr lang="ru-RU" sz="5400" b="1" dirty="0" smtClean="0">
                <a:solidFill>
                  <a:srgbClr val="800000"/>
                </a:solidFill>
                <a:latin typeface="Ceremonious Two" pitchFamily="2" charset="0"/>
              </a:rPr>
              <a:t>Послание потомкам из </a:t>
            </a:r>
            <a:br>
              <a:rPr lang="ru-RU" sz="5400" b="1" dirty="0" smtClean="0">
                <a:solidFill>
                  <a:srgbClr val="800000"/>
                </a:solidFill>
                <a:latin typeface="Ceremonious Two" pitchFamily="2" charset="0"/>
              </a:rPr>
            </a:br>
            <a:r>
              <a:rPr lang="ru-RU" sz="5400" b="1" dirty="0" smtClean="0">
                <a:solidFill>
                  <a:srgbClr val="800000"/>
                </a:solidFill>
                <a:latin typeface="Ceremonious Two" pitchFamily="2" charset="0"/>
              </a:rPr>
              <a:t>Ростова Великого </a:t>
            </a:r>
            <a:endParaRPr lang="ru-RU" sz="5400" b="1" dirty="0">
              <a:solidFill>
                <a:srgbClr val="800000"/>
              </a:solidFill>
              <a:latin typeface="Ceremonious Two" pitchFamily="2" charset="0"/>
            </a:endParaRPr>
          </a:p>
        </p:txBody>
      </p:sp>
      <p:pic>
        <p:nvPicPr>
          <p:cNvPr id="2051" name="Picture 3"/>
          <p:cNvPicPr>
            <a:picLocks noGrp="1" noChangeAspect="1" noChangeArrowheads="1"/>
          </p:cNvPicPr>
          <p:nvPr>
            <p:ph idx="1"/>
          </p:nvPr>
        </p:nvPicPr>
        <p:blipFill>
          <a:blip r:embed="rId2" cstate="print"/>
          <a:srcRect/>
          <a:stretch>
            <a:fillRect/>
          </a:stretch>
        </p:blipFill>
        <p:spPr bwMode="auto">
          <a:xfrm>
            <a:off x="1043608" y="1700213"/>
            <a:ext cx="6840760" cy="4968875"/>
          </a:xfrm>
          <a:prstGeom prst="rect">
            <a:avLst/>
          </a:prstGeom>
          <a:noFill/>
          <a:ln w="9525">
            <a:noFill/>
            <a:miter lim="800000"/>
            <a:headEnd/>
            <a:tailEnd/>
          </a:ln>
        </p:spPr>
      </p:pic>
    </p:spTree>
  </p:cSld>
  <p:clrMapOvr>
    <a:masterClrMapping/>
  </p:clrMapOvr>
  <p:transition spd="med" advClick="0" advTm="5000">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340768"/>
            <a:ext cx="8229600" cy="5517232"/>
          </a:xfrm>
        </p:spPr>
        <p:txBody>
          <a:bodyPr>
            <a:normAutofit/>
          </a:bodyPr>
          <a:lstStyle/>
          <a:p>
            <a:r>
              <a:rPr lang="ru-RU" sz="5400" b="1" dirty="0" smtClean="0">
                <a:solidFill>
                  <a:srgbClr val="990033"/>
                </a:solidFill>
                <a:latin typeface="Ariston" pitchFamily="66" charset="0"/>
              </a:rPr>
              <a:t>Три чуда Ростовской земли, о которых мы хотим рассказать нашим потомкам.</a:t>
            </a:r>
            <a:endParaRPr lang="ru-RU" sz="5400" b="1" dirty="0">
              <a:solidFill>
                <a:srgbClr val="990033"/>
              </a:solidFill>
              <a:latin typeface="Ariston" pitchFamily="66" charset="0"/>
            </a:endParaRPr>
          </a:p>
        </p:txBody>
      </p:sp>
    </p:spTree>
  </p:cSld>
  <p:clrMapOvr>
    <a:masterClrMapping/>
  </p:clrMapOvr>
  <p:transition spd="med" advClick="0" advTm="5000">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429000"/>
            <a:ext cx="5486400" cy="576064"/>
          </a:xfrm>
        </p:spPr>
        <p:txBody>
          <a:bodyPr>
            <a:normAutofit fontScale="90000"/>
          </a:bodyPr>
          <a:lstStyle/>
          <a:p>
            <a:r>
              <a:rPr lang="en-US" sz="2400" dirty="0" smtClean="0">
                <a:latin typeface="Ariston" pitchFamily="66" charset="0"/>
              </a:rPr>
              <a:t>            </a:t>
            </a:r>
            <a:r>
              <a:rPr lang="ru-RU" sz="3600" dirty="0" smtClean="0">
                <a:solidFill>
                  <a:srgbClr val="800000"/>
                </a:solidFill>
                <a:latin typeface="Ariston" pitchFamily="66" charset="0"/>
              </a:rPr>
              <a:t>Ростовская финифть</a:t>
            </a:r>
            <a:endParaRPr lang="ru-RU" sz="2400" dirty="0">
              <a:solidFill>
                <a:srgbClr val="800000"/>
              </a:solidFill>
              <a:latin typeface="Ariston" pitchFamily="66" charset="0"/>
            </a:endParaRPr>
          </a:p>
        </p:txBody>
      </p:sp>
      <p:sp>
        <p:nvSpPr>
          <p:cNvPr id="4" name="Текст 3"/>
          <p:cNvSpPr>
            <a:spLocks noGrp="1"/>
          </p:cNvSpPr>
          <p:nvPr>
            <p:ph type="body" sz="half" idx="2"/>
          </p:nvPr>
        </p:nvSpPr>
        <p:spPr>
          <a:xfrm>
            <a:off x="251520" y="332656"/>
            <a:ext cx="8640960" cy="2664296"/>
          </a:xfrm>
        </p:spPr>
        <p:txBody>
          <a:bodyPr>
            <a:noAutofit/>
          </a:bodyPr>
          <a:lstStyle/>
          <a:p>
            <a:pPr algn="ctr"/>
            <a:r>
              <a:rPr lang="ru-RU" sz="2800" b="1" dirty="0" smtClean="0">
                <a:solidFill>
                  <a:srgbClr val="A50021"/>
                </a:solidFill>
                <a:latin typeface="Ariston" pitchFamily="66" charset="0"/>
              </a:rPr>
              <a:t>Из Франции живописная финифть  распространилась по всей Европе и дошла до нашего Великого города. Русские мастера, обучавшиеся за границей, постигли "стекловидное письмо", и вскоре его секреты стали известны  у нас. Подхваченное народными мастерами, в Ростове Великом это искусство приобрело яркий, самобытный характер и превратилось в промысел.</a:t>
            </a:r>
            <a:endParaRPr lang="ru-RU" sz="2800" b="1" dirty="0">
              <a:solidFill>
                <a:srgbClr val="A50021"/>
              </a:solidFill>
              <a:latin typeface="Ariston" pitchFamily="66" charset="0"/>
            </a:endParaRPr>
          </a:p>
        </p:txBody>
      </p:sp>
      <p:pic>
        <p:nvPicPr>
          <p:cNvPr id="24" name="Рисунок 23" descr="3.jpeg"/>
          <p:cNvPicPr>
            <a:picLocks noGrp="1" noChangeAspect="1"/>
          </p:cNvPicPr>
          <p:nvPr>
            <p:ph type="pic" idx="1"/>
          </p:nvPr>
        </p:nvPicPr>
        <p:blipFill>
          <a:blip r:embed="rId2" cstate="print"/>
          <a:srcRect t="12500" b="12500"/>
          <a:stretch>
            <a:fillRect/>
          </a:stretch>
        </p:blipFill>
        <p:spPr>
          <a:xfrm>
            <a:off x="2699792" y="4221088"/>
            <a:ext cx="3672408" cy="2376263"/>
          </a:xfrm>
        </p:spPr>
      </p:pic>
    </p:spTree>
  </p:cSld>
  <p:clrMapOvr>
    <a:masterClrMapping/>
  </p:clrMapOvr>
  <p:transition spd="med" advClick="0" advTm="5000">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34282"/>
          </a:xfrm>
        </p:spPr>
        <p:txBody>
          <a:bodyPr>
            <a:noAutofit/>
          </a:bodyPr>
          <a:lstStyle/>
          <a:p>
            <a:r>
              <a:rPr lang="ru-RU" sz="3200" b="1" dirty="0" smtClean="0">
                <a:solidFill>
                  <a:srgbClr val="800000"/>
                </a:solidFill>
                <a:latin typeface="Ariston" pitchFamily="66" charset="0"/>
              </a:rPr>
              <a:t>Ростовский кремль  - одно из красивейших сооружений нашего времени. </a:t>
            </a:r>
            <a:br>
              <a:rPr lang="ru-RU" sz="3200" b="1" dirty="0" smtClean="0">
                <a:solidFill>
                  <a:srgbClr val="800000"/>
                </a:solidFill>
                <a:latin typeface="Ariston" pitchFamily="66" charset="0"/>
              </a:rPr>
            </a:br>
            <a:r>
              <a:rPr lang="ru-RU" sz="3200" b="1" dirty="0" smtClean="0">
                <a:solidFill>
                  <a:srgbClr val="800000"/>
                </a:solidFill>
                <a:latin typeface="Ariston" pitchFamily="66" charset="0"/>
              </a:rPr>
              <a:t>Над всем Ростовом Великим </a:t>
            </a:r>
            <a:r>
              <a:rPr lang="en-US" sz="3200" b="1" dirty="0" smtClean="0">
                <a:solidFill>
                  <a:srgbClr val="800000"/>
                </a:solidFill>
                <a:latin typeface="Ariston" pitchFamily="66" charset="0"/>
              </a:rPr>
              <a:t> </a:t>
            </a:r>
            <a:r>
              <a:rPr lang="ru-RU" sz="3200" b="1" dirty="0" smtClean="0">
                <a:solidFill>
                  <a:srgbClr val="800000"/>
                </a:solidFill>
                <a:latin typeface="Ariston" pitchFamily="66" charset="0"/>
              </a:rPr>
              <a:t>возвышаются причудливые силуэты островерхих башен,  церквей, манят к себе своей красотой и загадочностью</a:t>
            </a:r>
            <a:r>
              <a:rPr lang="ru-RU" sz="3200" dirty="0" smtClean="0">
                <a:solidFill>
                  <a:srgbClr val="800000"/>
                </a:solidFill>
                <a:latin typeface="Ariston" pitchFamily="66" charset="0"/>
              </a:rPr>
              <a:t>.</a:t>
            </a:r>
            <a:endParaRPr lang="ru-RU" sz="3200" dirty="0">
              <a:solidFill>
                <a:srgbClr val="800000"/>
              </a:solidFill>
              <a:latin typeface="Ariston" pitchFamily="66" charset="0"/>
            </a:endParaRPr>
          </a:p>
        </p:txBody>
      </p:sp>
      <p:pic>
        <p:nvPicPr>
          <p:cNvPr id="4098" name="Picture 2"/>
          <p:cNvPicPr>
            <a:picLocks noChangeAspect="1" noChangeArrowheads="1"/>
          </p:cNvPicPr>
          <p:nvPr/>
        </p:nvPicPr>
        <p:blipFill>
          <a:blip r:embed="rId2" cstate="print"/>
          <a:srcRect/>
          <a:stretch>
            <a:fillRect/>
          </a:stretch>
        </p:blipFill>
        <p:spPr bwMode="auto">
          <a:xfrm>
            <a:off x="1979712" y="3212976"/>
            <a:ext cx="5256584" cy="3384376"/>
          </a:xfrm>
          <a:prstGeom prst="rect">
            <a:avLst/>
          </a:prstGeom>
          <a:noFill/>
          <a:ln w="9525">
            <a:noFill/>
            <a:miter lim="800000"/>
            <a:headEnd/>
            <a:tailEnd/>
          </a:ln>
        </p:spPr>
      </p:pic>
    </p:spTree>
  </p:cSld>
  <p:clrMapOvr>
    <a:masterClrMapping/>
  </p:clrMapOvr>
  <p:transition spd="med" advClick="0" advTm="5000">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0346"/>
          </a:xfrm>
        </p:spPr>
        <p:txBody>
          <a:bodyPr>
            <a:noAutofit/>
          </a:bodyPr>
          <a:lstStyle/>
          <a:p>
            <a:r>
              <a:rPr lang="ru-RU" sz="1400" dirty="0" smtClean="0"/>
              <a:t/>
            </a:r>
            <a:br>
              <a:rPr lang="ru-RU" sz="1400" dirty="0" smtClean="0"/>
            </a:br>
            <a:r>
              <a:rPr lang="ru-RU" sz="1400" dirty="0"/>
              <a:t/>
            </a:r>
            <a:br>
              <a:rPr lang="ru-RU" sz="1400" dirty="0"/>
            </a:br>
            <a:r>
              <a:rPr lang="ru-RU" sz="1400" dirty="0" smtClean="0"/>
              <a:t/>
            </a:r>
            <a:br>
              <a:rPr lang="ru-RU" sz="1400" dirty="0" smtClean="0"/>
            </a:br>
            <a:r>
              <a:rPr lang="ru-RU" sz="2400" b="1" dirty="0" smtClean="0">
                <a:solidFill>
                  <a:srgbClr val="800000"/>
                </a:solidFill>
                <a:latin typeface="Ariston" pitchFamily="66" charset="0"/>
              </a:rPr>
              <a:t>А удивительно красивый Ростовский кремль - это вовсе не кремль, а резиденция местных архиереев. Очень многое здесь построил митрополит Иона </a:t>
            </a:r>
            <a:r>
              <a:rPr lang="en-US" sz="2400" b="1" i="1" dirty="0" smtClean="0">
                <a:solidFill>
                  <a:srgbClr val="800000"/>
                </a:solidFill>
              </a:rPr>
              <a:t>III</a:t>
            </a:r>
            <a:r>
              <a:rPr lang="ru-RU" sz="2400" b="1" dirty="0" smtClean="0">
                <a:solidFill>
                  <a:srgbClr val="800000"/>
                </a:solidFill>
              </a:rPr>
              <a:t> </a:t>
            </a:r>
            <a:r>
              <a:rPr lang="ru-RU" sz="2400" b="1" dirty="0" err="1" smtClean="0">
                <a:solidFill>
                  <a:srgbClr val="800000"/>
                </a:solidFill>
                <a:latin typeface="Ariston" pitchFamily="66" charset="0"/>
              </a:rPr>
              <a:t>Сысоевич</a:t>
            </a:r>
            <a:r>
              <a:rPr lang="ru-RU" sz="2400" b="1" dirty="0" smtClean="0">
                <a:solidFill>
                  <a:srgbClr val="800000"/>
                </a:solidFill>
                <a:latin typeface="Ariston" pitchFamily="66" charset="0"/>
              </a:rPr>
              <a:t>, возглавлявший епархию почти 39 лет (с 1652 по 1690 годы). Одна постройка была особенной и делалась по оригинальному плану владыки Ионы: это колокольня (звонница) Успенского собора. Построить ее он велел в один ярус и необыкновенно длинной - 15 сажен при высоте 10 (1 сажень = 2,1336 м), и приказал лить колокола. </a:t>
            </a:r>
            <a:r>
              <a:rPr lang="ru-RU" sz="2400" b="1" dirty="0" smtClean="0">
                <a:solidFill>
                  <a:schemeClr val="bg2">
                    <a:lumMod val="75000"/>
                  </a:schemeClr>
                </a:solidFill>
                <a:latin typeface="Ariston" pitchFamily="66" charset="0"/>
              </a:rPr>
              <a:t/>
            </a:r>
            <a:br>
              <a:rPr lang="ru-RU" sz="2400" b="1" dirty="0" smtClean="0">
                <a:solidFill>
                  <a:schemeClr val="bg2">
                    <a:lumMod val="75000"/>
                  </a:schemeClr>
                </a:solidFill>
                <a:latin typeface="Ariston" pitchFamily="66" charset="0"/>
              </a:rPr>
            </a:br>
            <a:r>
              <a:rPr lang="ru-RU" sz="1400" dirty="0" smtClean="0">
                <a:solidFill>
                  <a:schemeClr val="bg2">
                    <a:lumMod val="75000"/>
                  </a:schemeClr>
                </a:solidFill>
              </a:rPr>
              <a:t/>
            </a:r>
            <a:br>
              <a:rPr lang="ru-RU" sz="1400" dirty="0" smtClean="0">
                <a:solidFill>
                  <a:schemeClr val="bg2">
                    <a:lumMod val="75000"/>
                  </a:schemeClr>
                </a:solidFill>
              </a:rPr>
            </a:br>
            <a:endParaRPr lang="ru-RU" sz="1400" dirty="0">
              <a:solidFill>
                <a:schemeClr val="bg2">
                  <a:lumMod val="75000"/>
                </a:schemeClr>
              </a:solidFill>
            </a:endParaRPr>
          </a:p>
        </p:txBody>
      </p:sp>
      <p:pic>
        <p:nvPicPr>
          <p:cNvPr id="5123" name="Picture 3"/>
          <p:cNvPicPr>
            <a:picLocks noChangeAspect="1" noChangeArrowheads="1"/>
          </p:cNvPicPr>
          <p:nvPr/>
        </p:nvPicPr>
        <p:blipFill>
          <a:blip r:embed="rId2" cstate="print"/>
          <a:srcRect/>
          <a:stretch>
            <a:fillRect/>
          </a:stretch>
        </p:blipFill>
        <p:spPr bwMode="auto">
          <a:xfrm>
            <a:off x="1403648" y="3573016"/>
            <a:ext cx="6048672" cy="3284984"/>
          </a:xfrm>
          <a:prstGeom prst="rect">
            <a:avLst/>
          </a:prstGeom>
          <a:noFill/>
          <a:ln w="9525">
            <a:noFill/>
            <a:miter lim="800000"/>
            <a:headEnd/>
            <a:tailEnd/>
          </a:ln>
        </p:spPr>
      </p:pic>
    </p:spTree>
  </p:cSld>
  <p:clrMapOvr>
    <a:masterClrMapping/>
  </p:clrMapOvr>
  <p:transition spd="med" advClick="0" advTm="5000">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en-US" sz="2000" dirty="0" smtClean="0"/>
              <a:t/>
            </a:r>
            <a:br>
              <a:rPr lang="en-US" sz="2000" dirty="0" smtClean="0"/>
            </a:br>
            <a:r>
              <a:rPr lang="ru-RU" sz="3600" b="1" dirty="0" smtClean="0">
                <a:solidFill>
                  <a:srgbClr val="990033"/>
                </a:solidFill>
                <a:latin typeface="AnastasiaScript" pitchFamily="2" charset="0"/>
              </a:rPr>
              <a:t>В 1682 году мастером Филиппом Андреевым был отлит для звонницы первый, не самый большой, колокол весом "всего" 500 пудов, названный "Лебедем". В следующем году - "</a:t>
            </a:r>
            <a:r>
              <a:rPr lang="ru-RU" sz="3600" b="1" dirty="0" err="1" smtClean="0">
                <a:solidFill>
                  <a:srgbClr val="990033"/>
                </a:solidFill>
                <a:latin typeface="AnastasiaScript" pitchFamily="2" charset="0"/>
              </a:rPr>
              <a:t>Полиелейный</a:t>
            </a:r>
            <a:r>
              <a:rPr lang="ru-RU" sz="3600" b="1" dirty="0" smtClean="0">
                <a:solidFill>
                  <a:srgbClr val="990033"/>
                </a:solidFill>
                <a:latin typeface="AnastasiaScript" pitchFamily="2" charset="0"/>
              </a:rPr>
              <a:t>" весом 1000 пудов. Лил его тот же мастер. </a:t>
            </a:r>
            <a:r>
              <a:rPr lang="ru-RU" sz="2400" dirty="0" smtClean="0">
                <a:solidFill>
                  <a:schemeClr val="bg2">
                    <a:lumMod val="75000"/>
                  </a:schemeClr>
                </a:solidFill>
                <a:latin typeface="AnastasiaScript" pitchFamily="2" charset="0"/>
              </a:rPr>
              <a:t/>
            </a:r>
            <a:br>
              <a:rPr lang="ru-RU" sz="2400" dirty="0" smtClean="0">
                <a:solidFill>
                  <a:schemeClr val="bg2">
                    <a:lumMod val="75000"/>
                  </a:schemeClr>
                </a:solidFill>
                <a:latin typeface="AnastasiaScript" pitchFamily="2" charset="0"/>
              </a:rPr>
            </a:br>
            <a:r>
              <a:rPr lang="ru-RU" sz="2400" dirty="0" smtClean="0">
                <a:solidFill>
                  <a:schemeClr val="bg2">
                    <a:lumMod val="75000"/>
                  </a:schemeClr>
                </a:solidFill>
                <a:latin typeface="AnastasiaScript" pitchFamily="2" charset="0"/>
              </a:rPr>
              <a:t/>
            </a:r>
            <a:br>
              <a:rPr lang="ru-RU" sz="2400" dirty="0" smtClean="0">
                <a:solidFill>
                  <a:schemeClr val="bg2">
                    <a:lumMod val="75000"/>
                  </a:schemeClr>
                </a:solidFill>
                <a:latin typeface="AnastasiaScript" pitchFamily="2" charset="0"/>
              </a:rPr>
            </a:br>
            <a:endParaRPr lang="ru-RU" sz="2000" dirty="0">
              <a:solidFill>
                <a:schemeClr val="bg2">
                  <a:lumMod val="75000"/>
                </a:schemeClr>
              </a:solidFill>
              <a:latin typeface="AnastasiaScript" pitchFamily="2" charset="0"/>
            </a:endParaRPr>
          </a:p>
        </p:txBody>
      </p:sp>
      <p:pic>
        <p:nvPicPr>
          <p:cNvPr id="1026" name="Picture 2"/>
          <p:cNvPicPr>
            <a:picLocks noChangeAspect="1" noChangeArrowheads="1"/>
          </p:cNvPicPr>
          <p:nvPr/>
        </p:nvPicPr>
        <p:blipFill>
          <a:blip r:embed="rId2" cstate="print"/>
          <a:srcRect/>
          <a:stretch>
            <a:fillRect/>
          </a:stretch>
        </p:blipFill>
        <p:spPr bwMode="auto">
          <a:xfrm>
            <a:off x="3419872" y="3501008"/>
            <a:ext cx="2506960" cy="2436862"/>
          </a:xfrm>
          <a:prstGeom prst="rect">
            <a:avLst/>
          </a:prstGeom>
          <a:noFill/>
          <a:ln w="9525">
            <a:noFill/>
            <a:miter lim="800000"/>
            <a:headEnd/>
            <a:tailEnd/>
          </a:ln>
        </p:spPr>
      </p:pic>
    </p:spTree>
  </p:cSld>
  <p:clrMapOvr>
    <a:masterClrMapping/>
  </p:clrMapOvr>
  <p:transition spd="med" advClick="0" advTm="5000">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2880320"/>
          </a:xfrm>
        </p:spPr>
        <p:txBody>
          <a:bodyPr>
            <a:noAutofit/>
          </a:bodyPr>
          <a:lstStyle/>
          <a:p>
            <a:r>
              <a:rPr lang="ru-RU" sz="3200" b="1" dirty="0" smtClean="0">
                <a:solidFill>
                  <a:srgbClr val="990033"/>
                </a:solidFill>
                <a:latin typeface="AnastasiaScript" pitchFamily="2" charset="0"/>
              </a:rPr>
              <a:t>А в 1688-м Флор Терентьев вылил самый большой колокол - в 2000 пудов по имени "</a:t>
            </a:r>
            <a:r>
              <a:rPr lang="ru-RU" sz="3200" b="1" dirty="0" err="1" smtClean="0">
                <a:solidFill>
                  <a:srgbClr val="990033"/>
                </a:solidFill>
                <a:latin typeface="AnastasiaScript" pitchFamily="2" charset="0"/>
              </a:rPr>
              <a:t>Сысой</a:t>
            </a:r>
            <a:r>
              <a:rPr lang="ru-RU" sz="3200" b="1" dirty="0" smtClean="0">
                <a:solidFill>
                  <a:srgbClr val="990033"/>
                </a:solidFill>
                <a:latin typeface="AnastasiaScript" pitchFamily="2" charset="0"/>
              </a:rPr>
              <a:t>". Диаметр его основания 363 см, только вес языка 75 пудов (1,2 т), раскачивают его два (!) человека, до сих пор колокол славится как один из красивейших по звучанию.</a:t>
            </a:r>
            <a:endParaRPr lang="ru-RU" sz="3200" b="1" dirty="0">
              <a:solidFill>
                <a:srgbClr val="990033"/>
              </a:solidFill>
            </a:endParaRPr>
          </a:p>
        </p:txBody>
      </p:sp>
      <p:pic>
        <p:nvPicPr>
          <p:cNvPr id="4" name="Picture 2"/>
          <p:cNvPicPr>
            <a:picLocks noChangeAspect="1" noChangeArrowheads="1"/>
          </p:cNvPicPr>
          <p:nvPr/>
        </p:nvPicPr>
        <p:blipFill>
          <a:blip r:embed="rId2" cstate="print"/>
          <a:srcRect/>
          <a:stretch>
            <a:fillRect/>
          </a:stretch>
        </p:blipFill>
        <p:spPr bwMode="auto">
          <a:xfrm>
            <a:off x="3275856" y="3501008"/>
            <a:ext cx="2592288" cy="2592288"/>
          </a:xfrm>
          <a:prstGeom prst="rect">
            <a:avLst/>
          </a:prstGeom>
          <a:noFill/>
          <a:ln w="9525">
            <a:noFill/>
            <a:miter lim="800000"/>
            <a:headEnd/>
            <a:tailEnd/>
          </a:ln>
        </p:spPr>
      </p:pic>
    </p:spTree>
  </p:cSld>
  <p:clrMapOvr>
    <a:masterClrMapping/>
  </p:clrMapOvr>
  <p:transition spd="med" advClick="0" advTm="5000">
    <p:diamon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336</TotalTime>
  <Words>140</Words>
  <Application>Microsoft Office PowerPoint</Application>
  <PresentationFormat>Экран (4:3)</PresentationFormat>
  <Paragraphs>10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КАПСУЛА ВРЕМЕНИ</vt:lpstr>
      <vt:lpstr>Послание потомкам из  Ростова Великого </vt:lpstr>
      <vt:lpstr>Три чуда Ростовской земли, о которых мы хотим рассказать нашим потомкам.</vt:lpstr>
      <vt:lpstr>            Ростовская финифть</vt:lpstr>
      <vt:lpstr>Ростовский кремль  - одно из красивейших сооружений нашего времени.  Над всем Ростовом Великим  возвышаются причудливые силуэты островерхих башен,  церквей, манят к себе своей красотой и загадочностью.</vt:lpstr>
      <vt:lpstr>   А удивительно красивый Ростовский кремль - это вовсе не кремль, а резиденция местных архиереев. Очень многое здесь построил митрополит Иона III Сысоевич, возглавлявший епархию почти 39 лет (с 1652 по 1690 годы). Одна постройка была особенной и делалась по оригинальному плану владыки Ионы: это колокольня (звонница) Успенского собора. Построить ее он велел в один ярус и необыкновенно длинной - 15 сажен при высоте 10 (1 сажень = 2,1336 м), и приказал лить колокола.   </vt:lpstr>
      <vt:lpstr>      В 1682 году мастером Филиппом Андреевым был отлит для звонницы первый, не самый большой, колокол весом "всего" 500 пудов, названный "Лебедем". В следующем году - "Полиелейный" весом 1000 пудов. Лил его тот же мастер.   </vt:lpstr>
      <vt:lpstr>А в 1688-м Флор Терентьев вылил самый большой колокол - в 2000 пудов по имени "Сысой". Диаметр его основания 363 см, только вес языка 75 пудов (1,2 т), раскачивают его два (!) человека, до сих пор колокол славится как один из красивейших по звучанию.</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КАПСУЛА ВРЕМЕНИ</dc:title>
  <dc:creator>Admin</dc:creator>
  <cp:lastModifiedBy>User</cp:lastModifiedBy>
  <cp:revision>29</cp:revision>
  <dcterms:created xsi:type="dcterms:W3CDTF">2012-08-26T11:04:40Z</dcterms:created>
  <dcterms:modified xsi:type="dcterms:W3CDTF">2012-08-28T05:53:19Z</dcterms:modified>
</cp:coreProperties>
</file>