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E0FA-B052-44F9-99EF-65E15D7F9E75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21FA4-D8F7-43AE-A04B-C1AAE1FFD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E0FA-B052-44F9-99EF-65E15D7F9E75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21FA4-D8F7-43AE-A04B-C1AAE1FFD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E0FA-B052-44F9-99EF-65E15D7F9E75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21FA4-D8F7-43AE-A04B-C1AAE1FFD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E0FA-B052-44F9-99EF-65E15D7F9E75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21FA4-D8F7-43AE-A04B-C1AAE1FFD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E0FA-B052-44F9-99EF-65E15D7F9E75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21FA4-D8F7-43AE-A04B-C1AAE1FFD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E0FA-B052-44F9-99EF-65E15D7F9E75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21FA4-D8F7-43AE-A04B-C1AAE1FFD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E0FA-B052-44F9-99EF-65E15D7F9E75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21FA4-D8F7-43AE-A04B-C1AAE1FFD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E0FA-B052-44F9-99EF-65E15D7F9E75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21FA4-D8F7-43AE-A04B-C1AAE1FFD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E0FA-B052-44F9-99EF-65E15D7F9E75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21FA4-D8F7-43AE-A04B-C1AAE1FFD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E0FA-B052-44F9-99EF-65E15D7F9E75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21FA4-D8F7-43AE-A04B-C1AAE1FFD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3E0FA-B052-44F9-99EF-65E15D7F9E75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21FA4-D8F7-43AE-A04B-C1AAE1FFD65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03E0FA-B052-44F9-99EF-65E15D7F9E75}" type="datetimeFigureOut">
              <a:rPr lang="ru-RU" smtClean="0"/>
              <a:t>08.09.2012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A21FA4-D8F7-43AE-A04B-C1AAE1FFD6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commons.wikimedia.org/wiki/File:Spaso-Jakovlevskij_-1.JPG?uselang=r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#cite_note-3"/><Relationship Id="rId5" Type="http://schemas.openxmlformats.org/officeDocument/2006/relationships/hyperlink" Target="#cite_note-2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commons.wikimedia.org/wiki/File:Coat_of_Arms_of_Rostov_(Yaroslavl_oblast)_(1778).png?uselang=ru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72616" y="2132856"/>
            <a:ext cx="9900592" cy="5460032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96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9600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96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9600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96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9600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96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9600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96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9600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96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9600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96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9600" b="1" i="1" dirty="0" smtClean="0">
                <a:solidFill>
                  <a:schemeClr val="accent2">
                    <a:lumMod val="75000"/>
                  </a:schemeClr>
                </a:solidFill>
              </a:rPr>
              <a:t>К 1150-летию 	Ростова Великого</a:t>
            </a:r>
            <a:br>
              <a:rPr lang="ru-RU" sz="9600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9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10498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ros292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2305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upload.wikimedia.org/wikipedia/commons/thumb/e/ea/Spaso-Jakovlevskij_-1.JPG/240px-Spaso-Jakovlevskij_-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8" cy="548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Росто́в</a:t>
            </a:r>
            <a:r>
              <a:rPr lang="ru-RU" dirty="0" smtClean="0"/>
              <a:t> — город (городское поселение) в Ярославской области (Россия), административный центр Ростовского района.</a:t>
            </a:r>
          </a:p>
          <a:p>
            <a:r>
              <a:rPr lang="ru-RU" dirty="0" smtClean="0"/>
              <a:t>Население по данным переписи 2010 года — 31 791 человек.</a:t>
            </a:r>
          </a:p>
          <a:p>
            <a:r>
              <a:rPr lang="ru-RU" dirty="0" smtClean="0"/>
              <a:t>Город расположен на берегу озера </a:t>
            </a:r>
            <a:r>
              <a:rPr lang="ru-RU" dirty="0" err="1" smtClean="0"/>
              <a:t>Неро</a:t>
            </a:r>
            <a:r>
              <a:rPr lang="ru-RU" dirty="0" smtClean="0"/>
              <a:t>, в 53 км от Ярославля, в 202 км от Москвы, на трассе </a:t>
            </a:r>
            <a:r>
              <a:rPr lang="ru-RU" b="1" dirty="0"/>
              <a:t>М8</a:t>
            </a:r>
            <a:r>
              <a:rPr lang="ru-RU" dirty="0" smtClean="0"/>
              <a:t> «Холмогоры» Москва — Архангельск. В городе функционируют железнодорожный и автобусный вокзалы.</a:t>
            </a:r>
          </a:p>
          <a:p>
            <a:r>
              <a:rPr lang="ru-RU" dirty="0" smtClean="0"/>
              <a:t>Ростов — один из старейших городов России. Он входит в Золотое кольцо России. Первое упоминание о нём относится к 862 году.</a:t>
            </a:r>
          </a:p>
          <a:p>
            <a:r>
              <a:rPr lang="ru-RU" dirty="0" smtClean="0"/>
              <a:t>Ростов часто называют </a:t>
            </a:r>
            <a:r>
              <a:rPr lang="ru-RU" b="1" dirty="0" err="1" smtClean="0"/>
              <a:t>Росто́в</a:t>
            </a:r>
            <a:r>
              <a:rPr lang="ru-RU" b="1" dirty="0" smtClean="0"/>
              <a:t> </a:t>
            </a:r>
            <a:r>
              <a:rPr lang="ru-RU" b="1" dirty="0" err="1" smtClean="0"/>
              <a:t>Вели́кий</a:t>
            </a:r>
            <a:r>
              <a:rPr lang="ru-RU" dirty="0" smtClean="0"/>
              <a:t>, чтобы отличить его от Ростова-на-Дону. Скорее всего, это название появилось в результате публикаций Андрея Титова между 1880</a:t>
            </a:r>
            <a:r>
              <a:rPr lang="ru-RU" baseline="30000" dirty="0" smtClean="0">
                <a:hlinkClick r:id="rId5"/>
              </a:rPr>
              <a:t>[3]</a:t>
            </a:r>
            <a:r>
              <a:rPr lang="ru-RU" dirty="0" smtClean="0"/>
              <a:t> и 1891 годами</a:t>
            </a:r>
            <a:r>
              <a:rPr lang="ru-RU" baseline="30000" dirty="0" smtClean="0">
                <a:hlinkClick r:id="rId6"/>
              </a:rPr>
              <a:t>[4]</a:t>
            </a:r>
            <a:r>
              <a:rPr lang="ru-RU" dirty="0" smtClean="0"/>
              <a:t>, при этом в книге «Описание Ростова Великого» не приводится источник, из которого Титов сделал вывод о названии.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24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6/60/Coat_of_Arms_of_Rostov_%28Yaroslavl_oblast%29_%281778%29.png/100px-Coat_of_Arms_of_Rostov_%28Yaroslavl_oblast%29_%281778%29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34000" contras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60" y="34213"/>
            <a:ext cx="9145016" cy="683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8109519"/>
            <a:ext cx="8183880" cy="45719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Возникновение города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fontScale="32500" lnSpcReduction="20000"/>
          </a:bodyPr>
          <a:lstStyle/>
          <a:p>
            <a:r>
              <a:rPr lang="ru-RU" sz="3400" dirty="0" smtClean="0">
                <a:solidFill>
                  <a:schemeClr val="bg1"/>
                </a:solidFill>
              </a:rPr>
              <a:t>Название города традиционно, хотя и не очень уверенно, связывают со славянским личным именем Рост (ср. Ростислав), от которого с помощью суффикса -</a:t>
            </a:r>
            <a:r>
              <a:rPr lang="ru-RU" sz="3400" dirty="0" err="1" smtClean="0">
                <a:solidFill>
                  <a:schemeClr val="bg1"/>
                </a:solidFill>
              </a:rPr>
              <a:t>ов</a:t>
            </a:r>
            <a:r>
              <a:rPr lang="ru-RU" sz="3400" dirty="0" smtClean="0">
                <a:solidFill>
                  <a:schemeClr val="bg1"/>
                </a:solidFill>
              </a:rPr>
              <a:t> образовано притяжательное прилагательное. Фасмер сравнивает его со старославянским именем </a:t>
            </a:r>
            <a:r>
              <a:rPr lang="ru-RU" sz="3400" dirty="0" err="1" smtClean="0">
                <a:solidFill>
                  <a:schemeClr val="bg1"/>
                </a:solidFill>
              </a:rPr>
              <a:t>Растиць</a:t>
            </a:r>
            <a:r>
              <a:rPr lang="ru-RU" sz="3400" dirty="0" smtClean="0">
                <a:solidFill>
                  <a:schemeClr val="bg1"/>
                </a:solidFill>
              </a:rPr>
              <a:t> (Черноризец Храбр), сербохорватским </a:t>
            </a:r>
            <a:r>
              <a:rPr lang="ru-RU" sz="3400" dirty="0" err="1" smtClean="0">
                <a:solidFill>
                  <a:schemeClr val="bg1"/>
                </a:solidFill>
              </a:rPr>
              <a:t>Растиħ</a:t>
            </a:r>
            <a:r>
              <a:rPr lang="ru-RU" sz="34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3400" dirty="0" smtClean="0">
                <a:solidFill>
                  <a:schemeClr val="bg1"/>
                </a:solidFill>
              </a:rPr>
              <a:t>Ростов — один из древнейших городов Руси. В старейшей русской летописи «Повести временных лет», в записи за 862 год о нём идет речь как о существующем городе, которым владел Рюрик и где «первые насельники» принадлежали к племени меря; в дальнейшем летопись сообщает, что «в Ростове </a:t>
            </a:r>
            <a:r>
              <a:rPr lang="ru-RU" sz="3400" dirty="0" err="1" smtClean="0">
                <a:solidFill>
                  <a:schemeClr val="bg1"/>
                </a:solidFill>
              </a:rPr>
              <a:t>сиде</a:t>
            </a:r>
            <a:r>
              <a:rPr lang="ru-RU" sz="3400" dirty="0" smtClean="0">
                <a:solidFill>
                  <a:schemeClr val="bg1"/>
                </a:solidFill>
              </a:rPr>
              <a:t> князь, под Олегом суще». При этом следует иметь в виду, что, как показал А. А. Шахматов, упоминание Ростова под 862 годом отсутствовало в тексте начальной летописи и было внесено сводчиком XII века.</a:t>
            </a:r>
          </a:p>
          <a:p>
            <a:r>
              <a:rPr lang="ru-RU" sz="3400" dirty="0" smtClean="0">
                <a:solidFill>
                  <a:schemeClr val="bg1"/>
                </a:solidFill>
              </a:rPr>
              <a:t>Согласно данным археологии, старинное </a:t>
            </a:r>
            <a:r>
              <a:rPr lang="ru-RU" sz="3400" dirty="0" err="1" smtClean="0">
                <a:solidFill>
                  <a:schemeClr val="bg1"/>
                </a:solidFill>
              </a:rPr>
              <a:t>Сарское</a:t>
            </a:r>
            <a:r>
              <a:rPr lang="ru-RU" sz="3400" dirty="0" smtClean="0">
                <a:solidFill>
                  <a:schemeClr val="bg1"/>
                </a:solidFill>
              </a:rPr>
              <a:t> городище, первое укрепленное поселение на озере </a:t>
            </a:r>
            <a:r>
              <a:rPr lang="ru-RU" sz="3400" dirty="0" err="1" smtClean="0">
                <a:solidFill>
                  <a:schemeClr val="bg1"/>
                </a:solidFill>
              </a:rPr>
              <a:t>Неро</a:t>
            </a:r>
            <a:r>
              <a:rPr lang="ru-RU" sz="3400" dirty="0" smtClean="0">
                <a:solidFill>
                  <a:schemeClr val="bg1"/>
                </a:solidFill>
              </a:rPr>
              <a:t>, возникло в земле меря в VII веке и долгое время было </a:t>
            </a:r>
            <a:r>
              <a:rPr lang="ru-RU" sz="3400" dirty="0" err="1" smtClean="0">
                <a:solidFill>
                  <a:schemeClr val="bg1"/>
                </a:solidFill>
              </a:rPr>
              <a:t>мерянским</a:t>
            </a:r>
            <a:r>
              <a:rPr lang="ru-RU" sz="3400" dirty="0" smtClean="0">
                <a:solidFill>
                  <a:schemeClr val="bg1"/>
                </a:solidFill>
              </a:rPr>
              <a:t> племенным центром. О времени возникновения собственно Ростова, самая ранняя дендрохронологическая дата в котором относится к 963 году, существуют различные гипотезы: одни из них предполагают возникновение города в </a:t>
            </a:r>
            <a:r>
              <a:rPr lang="ru-RU" sz="3400" dirty="0" err="1" smtClean="0">
                <a:solidFill>
                  <a:schemeClr val="bg1"/>
                </a:solidFill>
              </a:rPr>
              <a:t>дославянскую</a:t>
            </a:r>
            <a:r>
              <a:rPr lang="ru-RU" sz="3400" dirty="0" smtClean="0">
                <a:solidFill>
                  <a:schemeClr val="bg1"/>
                </a:solidFill>
              </a:rPr>
              <a:t> эпоху, другие — перенос с </a:t>
            </a:r>
            <a:r>
              <a:rPr lang="ru-RU" sz="3400" dirty="0" err="1" smtClean="0">
                <a:solidFill>
                  <a:schemeClr val="bg1"/>
                </a:solidFill>
              </a:rPr>
              <a:t>Сарского</a:t>
            </a:r>
            <a:r>
              <a:rPr lang="ru-RU" sz="3400" dirty="0" smtClean="0">
                <a:solidFill>
                  <a:schemeClr val="bg1"/>
                </a:solidFill>
              </a:rPr>
              <a:t> городища в X веке. Исследовавший в последние годы Ростов и </a:t>
            </a:r>
            <a:r>
              <a:rPr lang="ru-RU" sz="3400" dirty="0" err="1" smtClean="0">
                <a:solidFill>
                  <a:schemeClr val="bg1"/>
                </a:solidFill>
              </a:rPr>
              <a:t>Сарское</a:t>
            </a:r>
            <a:r>
              <a:rPr lang="ru-RU" sz="3400" dirty="0" smtClean="0">
                <a:solidFill>
                  <a:schemeClr val="bg1"/>
                </a:solidFill>
              </a:rPr>
              <a:t> городище археолог А. Е. Леонтьев считает </a:t>
            </a:r>
            <a:r>
              <a:rPr lang="ru-RU" sz="3400" dirty="0" err="1" smtClean="0">
                <a:solidFill>
                  <a:schemeClr val="bg1"/>
                </a:solidFill>
              </a:rPr>
              <a:t>Сарское</a:t>
            </a:r>
            <a:r>
              <a:rPr lang="ru-RU" sz="3400" dirty="0" smtClean="0">
                <a:solidFill>
                  <a:schemeClr val="bg1"/>
                </a:solidFill>
              </a:rPr>
              <a:t> городище — племенным центром меря, Ростов — центром княжеской власти</a:t>
            </a:r>
            <a:r>
              <a:rPr lang="ru-RU" sz="3400" baseline="30000" dirty="0" smtClean="0">
                <a:solidFill>
                  <a:schemeClr val="bg1"/>
                </a:solidFill>
              </a:rPr>
              <a:t>]</a:t>
            </a:r>
            <a:r>
              <a:rPr lang="ru-RU" sz="3400" dirty="0" smtClean="0">
                <a:solidFill>
                  <a:schemeClr val="bg1"/>
                </a:solidFill>
              </a:rPr>
              <a:t>. По мнению краеведа В. Плешанова, Ростов возник как </a:t>
            </a:r>
            <a:r>
              <a:rPr lang="ru-RU" sz="3400" dirty="0" err="1" smtClean="0">
                <a:solidFill>
                  <a:schemeClr val="bg1"/>
                </a:solidFill>
              </a:rPr>
              <a:t>мерянский</a:t>
            </a:r>
            <a:r>
              <a:rPr lang="ru-RU" sz="3400" dirty="0" smtClean="0">
                <a:solidFill>
                  <a:schemeClr val="bg1"/>
                </a:solidFill>
              </a:rPr>
              <a:t> поселок в конце VIII в. или несколько раньше; во времена Рюрика он стал центром сбора дани в пользу Новгорода, оставаясь в других отношениях пригородом </a:t>
            </a:r>
            <a:r>
              <a:rPr lang="ru-RU" sz="3400" dirty="0" err="1" smtClean="0">
                <a:solidFill>
                  <a:schemeClr val="bg1"/>
                </a:solidFill>
              </a:rPr>
              <a:t>Сарского</a:t>
            </a:r>
            <a:r>
              <a:rPr lang="ru-RU" sz="3400" dirty="0" smtClean="0">
                <a:solidFill>
                  <a:schemeClr val="bg1"/>
                </a:solidFill>
              </a:rPr>
              <a:t> городища; с усиленной славянской колонизацией, начавшейся с ликвидацией </a:t>
            </a:r>
            <a:r>
              <a:rPr lang="ru-RU" sz="3400" dirty="0" err="1" smtClean="0">
                <a:solidFill>
                  <a:schemeClr val="bg1"/>
                </a:solidFill>
              </a:rPr>
              <a:t>полунезависимости</a:t>
            </a:r>
            <a:r>
              <a:rPr lang="ru-RU" sz="3400" dirty="0" smtClean="0">
                <a:solidFill>
                  <a:schemeClr val="bg1"/>
                </a:solidFill>
              </a:rPr>
              <a:t> мерян при Игоре (в 920-е — 30-е гг.), Ростов, как база славян, приобретает господствующее значение. История о Казанском царстве</a:t>
            </a:r>
            <a:r>
              <a:rPr lang="ru-RU" sz="3400" dirty="0">
                <a:solidFill>
                  <a:schemeClr val="bg1"/>
                </a:solidFill>
              </a:rPr>
              <a:t> </a:t>
            </a:r>
            <a:r>
              <a:rPr lang="ru-RU" sz="3400" dirty="0" smtClean="0">
                <a:solidFill>
                  <a:schemeClr val="bg1"/>
                </a:solidFill>
              </a:rPr>
              <a:t>упоминает черемис как коренных жителей Ростова, не пожелавших креститься и поэтому покинувших город. Местные черемисы-марийцы имели самоназвание «</a:t>
            </a:r>
            <a:r>
              <a:rPr lang="ru-RU" sz="3400" dirty="0" err="1" smtClean="0">
                <a:solidFill>
                  <a:schemeClr val="bg1"/>
                </a:solidFill>
              </a:rPr>
              <a:t>мäpӹ</a:t>
            </a:r>
            <a:r>
              <a:rPr lang="ru-RU" sz="3400" dirty="0" smtClean="0">
                <a:solidFill>
                  <a:schemeClr val="bg1"/>
                </a:solidFill>
              </a:rPr>
              <a:t>», которое сохранилось у </a:t>
            </a:r>
            <a:r>
              <a:rPr lang="ru-RU" sz="3400" dirty="0" err="1" smtClean="0">
                <a:solidFill>
                  <a:schemeClr val="bg1"/>
                </a:solidFill>
              </a:rPr>
              <a:t>этногруппы</a:t>
            </a:r>
            <a:r>
              <a:rPr lang="ru-RU" sz="3400" dirty="0" smtClean="0">
                <a:solidFill>
                  <a:schemeClr val="bg1"/>
                </a:solidFill>
              </a:rPr>
              <a:t> </a:t>
            </a:r>
            <a:r>
              <a:rPr lang="ru-RU" sz="3400" dirty="0" err="1" smtClean="0">
                <a:solidFill>
                  <a:schemeClr val="bg1"/>
                </a:solidFill>
              </a:rPr>
              <a:t>северозападных</a:t>
            </a:r>
            <a:r>
              <a:rPr lang="ru-RU" sz="3400" dirty="0" smtClean="0">
                <a:solidFill>
                  <a:schemeClr val="bg1"/>
                </a:solidFill>
              </a:rPr>
              <a:t> мари, проживающих в Нижегородской и Костромской областях.</a:t>
            </a:r>
          </a:p>
          <a:p>
            <a:r>
              <a:rPr lang="ru-RU" sz="3400" dirty="0" smtClean="0">
                <a:solidFill>
                  <a:schemeClr val="bg1"/>
                </a:solidFill>
              </a:rPr>
              <a:t>Как показали раскопки 1980-х гг., </a:t>
            </a:r>
            <a:r>
              <a:rPr lang="ru-RU" sz="3400" dirty="0" err="1" smtClean="0">
                <a:solidFill>
                  <a:schemeClr val="bg1"/>
                </a:solidFill>
              </a:rPr>
              <a:t>мерянское</a:t>
            </a:r>
            <a:r>
              <a:rPr lang="ru-RU" sz="3400" dirty="0" smtClean="0">
                <a:solidFill>
                  <a:schemeClr val="bg1"/>
                </a:solidFill>
              </a:rPr>
              <a:t> поселение на месте Ростова занимало край береговой террасы к западу от устья р. </a:t>
            </a:r>
            <a:r>
              <a:rPr lang="ru-RU" sz="3400" dirty="0" err="1" smtClean="0">
                <a:solidFill>
                  <a:schemeClr val="bg1"/>
                </a:solidFill>
              </a:rPr>
              <a:t>Пижермы</a:t>
            </a:r>
            <a:r>
              <a:rPr lang="ru-RU" sz="3400" dirty="0" smtClean="0">
                <a:solidFill>
                  <a:schemeClr val="bg1"/>
                </a:solidFill>
              </a:rPr>
              <a:t>. Оно не было укреплено, но защищалось </a:t>
            </a:r>
            <a:r>
              <a:rPr lang="ru-RU" sz="3400" dirty="0" err="1" smtClean="0">
                <a:solidFill>
                  <a:schemeClr val="bg1"/>
                </a:solidFill>
              </a:rPr>
              <a:t>Пижермой</a:t>
            </a:r>
            <a:r>
              <a:rPr lang="ru-RU" sz="3400" dirty="0" smtClean="0">
                <a:solidFill>
                  <a:schemeClr val="bg1"/>
                </a:solidFill>
              </a:rPr>
              <a:t>, заболоченной низиной р. </a:t>
            </a:r>
            <a:r>
              <a:rPr lang="ru-RU" sz="3400" dirty="0" err="1" smtClean="0">
                <a:solidFill>
                  <a:schemeClr val="bg1"/>
                </a:solidFill>
              </a:rPr>
              <a:t>Ишни</a:t>
            </a:r>
            <a:r>
              <a:rPr lang="ru-RU" sz="3400" dirty="0" smtClean="0">
                <a:solidFill>
                  <a:schemeClr val="bg1"/>
                </a:solidFill>
              </a:rPr>
              <a:t> и, видимо, засеками в окружающем лесу и </a:t>
            </a:r>
            <a:r>
              <a:rPr lang="ru-RU" sz="3400" dirty="0" err="1" smtClean="0">
                <a:solidFill>
                  <a:schemeClr val="bg1"/>
                </a:solidFill>
              </a:rPr>
              <a:t>подоводными</a:t>
            </a:r>
            <a:r>
              <a:rPr lang="ru-RU" sz="3400" dirty="0" smtClean="0">
                <a:solidFill>
                  <a:schemeClr val="bg1"/>
                </a:solidFill>
              </a:rPr>
              <a:t> частоколами на р. </a:t>
            </a:r>
            <a:r>
              <a:rPr lang="ru-RU" sz="3400" dirty="0" err="1" smtClean="0">
                <a:solidFill>
                  <a:schemeClr val="bg1"/>
                </a:solidFill>
              </a:rPr>
              <a:t>Которосли</a:t>
            </a:r>
            <a:r>
              <a:rPr lang="ru-RU" sz="3400" dirty="0" smtClean="0">
                <a:solidFill>
                  <a:schemeClr val="bg1"/>
                </a:solidFill>
              </a:rPr>
              <a:t> и озере. Поселение находилось напротив острова — огромного камня-останца, почитавшегося </a:t>
            </a:r>
            <a:r>
              <a:rPr lang="ru-RU" sz="3400" dirty="0" err="1" smtClean="0">
                <a:solidFill>
                  <a:schemeClr val="bg1"/>
                </a:solidFill>
              </a:rPr>
              <a:t>мерянами</a:t>
            </a:r>
            <a:r>
              <a:rPr lang="ru-RU" sz="3400" dirty="0" smtClean="0">
                <a:solidFill>
                  <a:schemeClr val="bg1"/>
                </a:solidFill>
              </a:rPr>
              <a:t>, и служило центром культа божества, аналогичного (также и по имени) славянскому Велесу, связанного также с медвежьим культом. Еще в XIX веке память о нем жила в ростовской поговорке: «Он зол, как идол Велес». В настоящее время разные источники воспроизводят «легенду» об основании Ростова, выводящую название от словосочетания «Россов стан» и приписывающую это основание некоему царевичу Россу-Вандалу. Сюжет, носящий явно литературное происхождение, впервые появился в XIX веке в книге «Сказания Великого Новгорода, записанные купцом Александром </a:t>
            </a:r>
            <a:r>
              <a:rPr lang="ru-RU" sz="3400" dirty="0" err="1" smtClean="0">
                <a:solidFill>
                  <a:schemeClr val="bg1"/>
                </a:solidFill>
              </a:rPr>
              <a:t>Артыновым</a:t>
            </a:r>
            <a:r>
              <a:rPr lang="ru-RU" sz="3400" dirty="0" smtClean="0">
                <a:solidFill>
                  <a:schemeClr val="bg1"/>
                </a:solidFill>
              </a:rPr>
              <a:t>» (среди других сюжетов, все также с явно книжной основой) и </a:t>
            </a:r>
            <a:r>
              <a:rPr lang="ru-RU" sz="3400" dirty="0" err="1" smtClean="0">
                <a:solidFill>
                  <a:schemeClr val="bg1"/>
                </a:solidFill>
              </a:rPr>
              <a:t>Артыновым</a:t>
            </a:r>
            <a:r>
              <a:rPr lang="ru-RU" sz="3400" dirty="0" smtClean="0">
                <a:solidFill>
                  <a:schemeClr val="bg1"/>
                </a:solidFill>
              </a:rPr>
              <a:t> же, очевидно, и выдуман. «Легенда» точно датирует событие 1793 г. до н. э., Росса-Вандала называет сыном библейского </a:t>
            </a:r>
            <a:r>
              <a:rPr lang="ru-RU" sz="3400" dirty="0" err="1" smtClean="0">
                <a:solidFill>
                  <a:schemeClr val="bg1"/>
                </a:solidFill>
              </a:rPr>
              <a:t>Раугила</a:t>
            </a:r>
            <a:r>
              <a:rPr lang="ru-RU" sz="3400" dirty="0" smtClean="0">
                <a:solidFill>
                  <a:schemeClr val="bg1"/>
                </a:solidFill>
              </a:rPr>
              <a:t>, правнука патриарха Иакова, и утверждает, что он дошел до Ростова, преследуя похитившего его жену египетского </a:t>
            </a:r>
            <a:r>
              <a:rPr lang="ru-RU" dirty="0" smtClean="0">
                <a:solidFill>
                  <a:schemeClr val="bg1"/>
                </a:solidFill>
              </a:rPr>
              <a:t>царевича </a:t>
            </a:r>
            <a:r>
              <a:rPr lang="ru-RU" dirty="0" err="1" smtClean="0">
                <a:solidFill>
                  <a:schemeClr val="bg1"/>
                </a:solidFill>
              </a:rPr>
              <a:t>Априса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0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183880" cy="418795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На протяжении долгих столетий Ростов сохранял за собой значение религиозного центра. Территория Ростовской епархии простиралась далеко за пределы современной Ярославской области, а ростовские иерархи были в числе наиболее влиятельных церковных владык. В конце XIV века ростовские архиереи получили сан архиепископов, а в 1589 году — митрополитов. Ростовская митрополия была одной из богатейших в России. Во второй половине XVII столетия по инициативе митрополита Ионы </a:t>
            </a:r>
            <a:r>
              <a:rPr lang="ru-RU" dirty="0" err="1"/>
              <a:t>Сысоевича</a:t>
            </a:r>
            <a:r>
              <a:rPr lang="ru-RU" dirty="0"/>
              <a:t> в Ростове разворачивается строительство новой архиерейской резиденции. За короткий срок — около 20 лет, в центре города был возведён величественный ансамбль митрополичьего двора, состоящий из культовых, жилых и хозяйственных построек, окружённых крепостными стенами с высокими башнями, известный как Ростовский кремль. На Соборной площади при кафедральном Успенском соборе была построена уникальная звонница, для которой были отлиты огромные тысячепудовые колокола. В XVI—XVII веках происходило формирование архитектурных комплексов многочисленных городских и пригородных монастырей, значительная часть которых сохранилась до нашего времени.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908720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Ростовская епархия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2736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/>
              <a:t>Ростов Великий</a:t>
            </a:r>
            <a:r>
              <a:rPr lang="ru-RU" sz="1600" dirty="0"/>
              <a:t>, город в Ярославской области, расположен на берегу озера </a:t>
            </a:r>
            <a:r>
              <a:rPr lang="ru-RU" sz="1600" dirty="0" err="1"/>
              <a:t>Неро</a:t>
            </a:r>
            <a:r>
              <a:rPr lang="ru-RU" sz="1600" dirty="0"/>
              <a:t>. В городе проживает около 33,6 тыс. человек.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Это один из древнейших русских городов - он известен с 862 года. В 991 году город стал епархиальным центром. В 1137 году, в период княжения Юрия Долгорукого, Ростов получил имя Великий. Долгое время Ростов был религиозным центром, влияние Ростовской епархии простиралось далеко за пределы Ростова. В конце 14 века ростовские архиереи получили сан архиепископов, а в 1589 году сан митрополитов.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2487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Город огонь!</a:t>
            </a:r>
            <a:r>
              <a:rPr lang="en-US" dirty="0" smtClean="0">
                <a:sym typeface="Wingdings" pitchFamily="2" charset="2"/>
              </a:rPr>
              <a:t></a:t>
            </a:r>
            <a:endParaRPr lang="ru-RU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ru-RU" dirty="0" smtClean="0">
                <a:sym typeface="Wingdings" pitchFamily="2" charset="2"/>
              </a:rPr>
              <a:t>Презентацию </a:t>
            </a:r>
            <a:r>
              <a:rPr lang="ru-RU" smtClean="0">
                <a:sym typeface="Wingdings" pitchFamily="2" charset="2"/>
              </a:rPr>
              <a:t>составили люди.</a:t>
            </a:r>
            <a:endParaRPr lang="ru-RU" dirty="0" smtClean="0">
              <a:sym typeface="Wingdings" pitchFamily="2" charset="2"/>
            </a:endParaRPr>
          </a:p>
          <a:p>
            <a:pPr marL="0" indent="0">
              <a:buNone/>
            </a:pPr>
            <a:endParaRPr lang="ru-RU" dirty="0" smtClean="0">
              <a:sym typeface="Wingdings" pitchFamily="2" charset="2"/>
            </a:endParaRPr>
          </a:p>
          <a:p>
            <a:endParaRPr lang="ru-RU" dirty="0" smtClean="0">
              <a:sym typeface="Wingdings" pitchFamily="2" charset="2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78544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</TotalTime>
  <Words>905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       К 1150-летию  Ростова Великого </vt:lpstr>
      <vt:lpstr>Презентация PowerPoint</vt:lpstr>
      <vt:lpstr>    Возникновение города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1150-летию  Ростова Великого</dc:title>
  <dc:creator>Студент 406 ПК 04</dc:creator>
  <cp:lastModifiedBy>Студент 406 ПК 04</cp:lastModifiedBy>
  <cp:revision>6</cp:revision>
  <dcterms:created xsi:type="dcterms:W3CDTF">2012-09-07T05:25:33Z</dcterms:created>
  <dcterms:modified xsi:type="dcterms:W3CDTF">2012-09-08T08:12:46Z</dcterms:modified>
</cp:coreProperties>
</file>